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League Spartan" panose="020B0604020202020204" charset="0"/>
      <p:regular r:id="rId11"/>
    </p:embeddedFont>
    <p:embeddedFont>
      <p:font typeface="Montserrat" panose="020F0502020204030204" pitchFamily="2" charset="0"/>
      <p:regular r:id="rId12"/>
    </p:embeddedFont>
    <p:embeddedFont>
      <p:font typeface="Montserrat Medium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05" t="-18304" b="-62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1409908" y="1256948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2555677" y="4282399"/>
            <a:ext cx="13176647" cy="158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2"/>
              </a:lnSpc>
            </a:pPr>
            <a:r>
              <a:rPr lang="en-US" sz="1043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BRIDGE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66624" y="2540460"/>
            <a:ext cx="9954751" cy="47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3072" i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Patrones de Diseño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7137" y="6986927"/>
            <a:ext cx="9254238" cy="58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393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Kevin Andrey Culma Gómez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699716" y="4836154"/>
            <a:ext cx="1019508" cy="1019508"/>
            <a:chOff x="0" y="0"/>
            <a:chExt cx="1359344" cy="135934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6208701" y="4836154"/>
            <a:ext cx="1019508" cy="1019508"/>
            <a:chOff x="0" y="0"/>
            <a:chExt cx="1359344" cy="13593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578420" y="6437904"/>
            <a:ext cx="1019508" cy="1019508"/>
            <a:chOff x="0" y="0"/>
            <a:chExt cx="1359344" cy="135934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7087406" y="6437904"/>
            <a:ext cx="1019508" cy="1019508"/>
            <a:chOff x="0" y="0"/>
            <a:chExt cx="1359344" cy="135934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1725435" y="4836154"/>
            <a:ext cx="1019508" cy="1019508"/>
            <a:chOff x="0" y="0"/>
            <a:chExt cx="1359344" cy="1359344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12604140" y="6437904"/>
            <a:ext cx="1019508" cy="1019508"/>
            <a:chOff x="0" y="0"/>
            <a:chExt cx="1359344" cy="1359344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sp>
        <p:nvSpPr>
          <p:cNvPr id="45" name="TextBox 45"/>
          <p:cNvSpPr txBox="1"/>
          <p:nvPr/>
        </p:nvSpPr>
        <p:spPr>
          <a:xfrm>
            <a:off x="931814" y="2263266"/>
            <a:ext cx="5412100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Contenido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30176" y="5082855"/>
            <a:ext cx="3425636" cy="50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</a:pPr>
            <a:r>
              <a:rPr lang="en-US" sz="27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¿Qué es?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981159" y="6666931"/>
            <a:ext cx="3658572" cy="51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8"/>
              </a:lnSpc>
            </a:pPr>
            <a:r>
              <a:rPr lang="en-US" sz="28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Ventajas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413974" y="4876898"/>
            <a:ext cx="3423056" cy="82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1"/>
              </a:lnSpc>
            </a:pPr>
            <a:r>
              <a:rPr lang="en-US" sz="21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Componentes del patrón Bridge.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92679" y="6697157"/>
            <a:ext cx="3658572" cy="48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6"/>
              </a:lnSpc>
            </a:pPr>
            <a:r>
              <a:rPr lang="en-US" sz="26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Desventajas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49011" y="6699400"/>
            <a:ext cx="3658572" cy="54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9"/>
              </a:lnSpc>
            </a:pPr>
            <a:r>
              <a:rPr lang="en-US" sz="29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Casos de uso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154518" y="4987724"/>
            <a:ext cx="3695172" cy="56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</a:pPr>
            <a:r>
              <a:rPr lang="en-US" sz="30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básica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54819" y="5187749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776374" y="6779974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406655" y="5187749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285359" y="6779974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923389" y="5187749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802093" y="6779974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rot="-1372601" flipH="1">
            <a:off x="13228724" y="382987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1"/>
                </a:lnTo>
                <a:lnTo>
                  <a:pt x="5662151" y="2379891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555032" y="1312430"/>
            <a:ext cx="9286496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¿Qué es?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92453" y="3403887"/>
            <a:ext cx="10125850" cy="500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2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patrón Bridge se utiliza para dividir una clase grande o un conjunto de clases relacionadas en dos jerarquías separadas:</a:t>
            </a:r>
          </a:p>
          <a:p>
            <a:pPr algn="ctr">
              <a:lnSpc>
                <a:spcPts val="3610"/>
              </a:lnSpc>
            </a:pPr>
            <a:endParaRPr lang="en-US" sz="2299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96569" lvl="1" indent="-248284" algn="ctr">
              <a:lnSpc>
                <a:spcPts val="3610"/>
              </a:lnSpc>
              <a:buAutoNum type="arabicPeriod"/>
            </a:pPr>
            <a:r>
              <a:rPr lang="en-US" sz="22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Abstracción: Define la interfaz de alto nivel que el cliente utiliza.</a:t>
            </a:r>
          </a:p>
          <a:p>
            <a:pPr marL="496569" lvl="1" indent="-248284" algn="ctr">
              <a:lnSpc>
                <a:spcPts val="3610"/>
              </a:lnSpc>
              <a:buAutoNum type="arabicPeriod"/>
            </a:pPr>
            <a:r>
              <a:rPr lang="en-US" sz="22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Implementación: Define los detalles de bajo nivel o la lógica específica de la implementación.</a:t>
            </a:r>
          </a:p>
          <a:p>
            <a:pPr algn="ctr">
              <a:lnSpc>
                <a:spcPts val="3610"/>
              </a:lnSpc>
            </a:pPr>
            <a:endParaRPr lang="en-US" sz="2299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ctr">
              <a:lnSpc>
                <a:spcPts val="3610"/>
              </a:lnSpc>
            </a:pPr>
            <a:r>
              <a:rPr lang="en-US" sz="22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Estas dos jerarquías pueden evolucionar de forma independiente, lo que facilita la adición de nuevas abstracciones o implementaciones sin modificar el código existente.</a:t>
            </a:r>
          </a:p>
          <a:p>
            <a:pPr marL="0" lvl="0" indent="0" algn="ctr">
              <a:lnSpc>
                <a:spcPts val="3610"/>
              </a:lnSpc>
            </a:pPr>
            <a:endParaRPr lang="en-US" sz="2299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Freeform 6"/>
          <p:cNvSpPr/>
          <p:nvPr/>
        </p:nvSpPr>
        <p:spPr>
          <a:xfrm rot="-1211895" flipH="1">
            <a:off x="-948949" y="7874294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4"/>
            <a:stretch>
              <a:fillRect l="-104139" t="-121970" b="-43485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TextBox 3"/>
          <p:cNvSpPr txBox="1"/>
          <p:nvPr/>
        </p:nvSpPr>
        <p:spPr>
          <a:xfrm>
            <a:off x="2696717" y="460288"/>
            <a:ext cx="12735545" cy="198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70"/>
              </a:lnSpc>
              <a:spcBef>
                <a:spcPct val="0"/>
              </a:spcBef>
            </a:pPr>
            <a:r>
              <a:rPr lang="en-US" sz="7000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Componentes del patrón Bridge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24213" y="3770770"/>
            <a:ext cx="3176062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la clase base que define la interfaz para el cliente. Contiene una referencia a un objeto de la jerarquía de implementación.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06531" y="7217758"/>
            <a:ext cx="3176062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la interfaz o clase base que define los métodos que las implementaciones concretas deben seguir.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8903" y="3770770"/>
            <a:ext cx="3176062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Extiende la abstracción base, proporcionando variaciones específicas de la interfaz.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24213" y="3378748"/>
            <a:ext cx="3144790" cy="3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Abstracción: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06531" y="6432118"/>
            <a:ext cx="3225311" cy="67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Implementación concreta: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8903" y="3378748"/>
            <a:ext cx="3176062" cy="3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Abstracción refinada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88428" y="6725826"/>
            <a:ext cx="3176062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Interfaz o clase base que define los métodos que las implementaciones concretas deben seguir.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88428" y="6268225"/>
            <a:ext cx="3176062" cy="3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Implementador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44562" y="3388273"/>
            <a:ext cx="1051596" cy="1051596"/>
            <a:chOff x="0" y="0"/>
            <a:chExt cx="1402128" cy="140212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8056181" y="3388273"/>
            <a:ext cx="1051596" cy="1051596"/>
            <a:chOff x="0" y="0"/>
            <a:chExt cx="1402128" cy="140212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1931200" y="6775018"/>
            <a:ext cx="1051596" cy="1051596"/>
            <a:chOff x="0" y="0"/>
            <a:chExt cx="1402128" cy="140212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33" name="TextBox 33"/>
          <p:cNvSpPr txBox="1"/>
          <p:nvPr/>
        </p:nvSpPr>
        <p:spPr>
          <a:xfrm>
            <a:off x="1044426" y="3732318"/>
            <a:ext cx="643228" cy="60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256044" y="3732318"/>
            <a:ext cx="643228" cy="60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31064" y="7119063"/>
            <a:ext cx="643228" cy="60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4309292" y="6677180"/>
            <a:ext cx="1051596" cy="1051596"/>
            <a:chOff x="0" y="0"/>
            <a:chExt cx="1402128" cy="1402128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43" name="TextBox 43"/>
          <p:cNvSpPr txBox="1"/>
          <p:nvPr/>
        </p:nvSpPr>
        <p:spPr>
          <a:xfrm>
            <a:off x="4509156" y="7021225"/>
            <a:ext cx="643228" cy="60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4832" y="436709"/>
            <a:ext cx="11369149" cy="203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Basica de Bridge (Puente) </a:t>
            </a:r>
          </a:p>
        </p:txBody>
      </p:sp>
      <p:sp>
        <p:nvSpPr>
          <p:cNvPr id="3" name="Freeform 3"/>
          <p:cNvSpPr/>
          <p:nvPr/>
        </p:nvSpPr>
        <p:spPr>
          <a:xfrm rot="-1211895" flipH="1">
            <a:off x="-1437142" y="8367509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2"/>
            <a:stretch>
              <a:fillRect l="-104139" t="-121970" b="-4348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rot="-1372601" flipH="1">
            <a:off x="13886344" y="230887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5" name="Group 5"/>
          <p:cNvGrpSpPr/>
          <p:nvPr/>
        </p:nvGrpSpPr>
        <p:grpSpPr>
          <a:xfrm>
            <a:off x="4491760" y="2990044"/>
            <a:ext cx="8753701" cy="6161065"/>
            <a:chOff x="0" y="0"/>
            <a:chExt cx="115483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4834" cy="812800"/>
            </a:xfrm>
            <a:custGeom>
              <a:avLst/>
              <a:gdLst/>
              <a:ahLst/>
              <a:cxnLst/>
              <a:rect l="l" t="t" r="r" b="b"/>
              <a:pathLst>
                <a:path w="1154834" h="812800">
                  <a:moveTo>
                    <a:pt x="20342" y="0"/>
                  </a:moveTo>
                  <a:lnTo>
                    <a:pt x="1134493" y="0"/>
                  </a:lnTo>
                  <a:cubicBezTo>
                    <a:pt x="1139888" y="0"/>
                    <a:pt x="1145062" y="2143"/>
                    <a:pt x="1148876" y="5958"/>
                  </a:cubicBezTo>
                  <a:cubicBezTo>
                    <a:pt x="1152691" y="9773"/>
                    <a:pt x="1154834" y="14947"/>
                    <a:pt x="1154834" y="20342"/>
                  </a:cubicBezTo>
                  <a:lnTo>
                    <a:pt x="1154834" y="792458"/>
                  </a:lnTo>
                  <a:cubicBezTo>
                    <a:pt x="1154834" y="797853"/>
                    <a:pt x="1152691" y="803027"/>
                    <a:pt x="1148876" y="806842"/>
                  </a:cubicBezTo>
                  <a:cubicBezTo>
                    <a:pt x="1145062" y="810657"/>
                    <a:pt x="1139888" y="812800"/>
                    <a:pt x="1134493" y="812800"/>
                  </a:cubicBezTo>
                  <a:lnTo>
                    <a:pt x="20342" y="812800"/>
                  </a:lnTo>
                  <a:cubicBezTo>
                    <a:pt x="14947" y="812800"/>
                    <a:pt x="9773" y="810657"/>
                    <a:pt x="5958" y="806842"/>
                  </a:cubicBezTo>
                  <a:cubicBezTo>
                    <a:pt x="2143" y="803027"/>
                    <a:pt x="0" y="797853"/>
                    <a:pt x="0" y="792458"/>
                  </a:cubicBezTo>
                  <a:lnTo>
                    <a:pt x="0" y="20342"/>
                  </a:lnTo>
                  <a:cubicBezTo>
                    <a:pt x="0" y="14947"/>
                    <a:pt x="2143" y="9773"/>
                    <a:pt x="5958" y="5958"/>
                  </a:cubicBezTo>
                  <a:cubicBezTo>
                    <a:pt x="9773" y="2143"/>
                    <a:pt x="14947" y="0"/>
                    <a:pt x="20342" y="0"/>
                  </a:cubicBezTo>
                  <a:close/>
                </a:path>
              </a:pathLst>
            </a:custGeom>
            <a:blipFill>
              <a:blip r:embed="rId4"/>
              <a:stretch>
                <a:fillRect l="-2231" r="-2231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568786" y="4794497"/>
            <a:ext cx="1051596" cy="1051596"/>
            <a:chOff x="0" y="0"/>
            <a:chExt cx="1402128" cy="140212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552085" y="6338501"/>
            <a:ext cx="1051596" cy="1051596"/>
            <a:chOff x="0" y="0"/>
            <a:chExt cx="1402128" cy="140212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559679" y="3361689"/>
            <a:ext cx="1044002" cy="1044002"/>
            <a:chOff x="0" y="0"/>
            <a:chExt cx="1392003" cy="139200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392003" cy="139200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59861" y="59861"/>
              <a:ext cx="1272282" cy="127228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 flipH="1">
            <a:off x="12965386" y="1028789"/>
            <a:ext cx="5607533" cy="9208397"/>
          </a:xfrm>
          <a:custGeom>
            <a:avLst/>
            <a:gdLst/>
            <a:ahLst/>
            <a:cxnLst/>
            <a:rect l="l" t="t" r="r" b="b"/>
            <a:pathLst>
              <a:path w="5607533" h="9208397">
                <a:moveTo>
                  <a:pt x="5607533" y="0"/>
                </a:moveTo>
                <a:lnTo>
                  <a:pt x="0" y="0"/>
                </a:lnTo>
                <a:lnTo>
                  <a:pt x="0" y="9208396"/>
                </a:lnTo>
                <a:lnTo>
                  <a:pt x="5607533" y="9208396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3"/>
            <a:stretch>
              <a:fillRect l="-28658" r="-30450" b="-1708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1780075" y="5005787"/>
            <a:ext cx="629016" cy="629016"/>
          </a:xfrm>
          <a:custGeom>
            <a:avLst/>
            <a:gdLst/>
            <a:ahLst/>
            <a:cxnLst/>
            <a:rect l="l" t="t" r="r" b="b"/>
            <a:pathLst>
              <a:path w="629016" h="629016">
                <a:moveTo>
                  <a:pt x="0" y="0"/>
                </a:moveTo>
                <a:lnTo>
                  <a:pt x="629017" y="0"/>
                </a:lnTo>
                <a:lnTo>
                  <a:pt x="629017" y="629016"/>
                </a:lnTo>
                <a:lnTo>
                  <a:pt x="0" y="629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1754310" y="3556320"/>
            <a:ext cx="654740" cy="654740"/>
          </a:xfrm>
          <a:custGeom>
            <a:avLst/>
            <a:gdLst/>
            <a:ahLst/>
            <a:cxnLst/>
            <a:rect l="l" t="t" r="r" b="b"/>
            <a:pathLst>
              <a:path w="654740" h="654740">
                <a:moveTo>
                  <a:pt x="0" y="0"/>
                </a:moveTo>
                <a:lnTo>
                  <a:pt x="654740" y="0"/>
                </a:lnTo>
                <a:lnTo>
                  <a:pt x="654740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27" name="Freeform 27"/>
          <p:cNvSpPr/>
          <p:nvPr/>
        </p:nvSpPr>
        <p:spPr>
          <a:xfrm>
            <a:off x="1795728" y="6546120"/>
            <a:ext cx="564310" cy="564310"/>
          </a:xfrm>
          <a:custGeom>
            <a:avLst/>
            <a:gdLst/>
            <a:ahLst/>
            <a:cxnLst/>
            <a:rect l="l" t="t" r="r" b="b"/>
            <a:pathLst>
              <a:path w="564310" h="564310">
                <a:moveTo>
                  <a:pt x="0" y="0"/>
                </a:moveTo>
                <a:lnTo>
                  <a:pt x="564310" y="0"/>
                </a:lnTo>
                <a:lnTo>
                  <a:pt x="564310" y="564310"/>
                </a:lnTo>
                <a:lnTo>
                  <a:pt x="0" y="564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28" name="TextBox 28"/>
          <p:cNvSpPr txBox="1"/>
          <p:nvPr/>
        </p:nvSpPr>
        <p:spPr>
          <a:xfrm>
            <a:off x="1454735" y="1685174"/>
            <a:ext cx="11369149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992"/>
              </a:lnSpc>
              <a:spcBef>
                <a:spcPct val="0"/>
              </a:spcBef>
            </a:pPr>
            <a:r>
              <a:rPr lang="en-US" sz="7200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Ventajas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260796" y="3738214"/>
            <a:ext cx="880383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abstracción y la implementación pueden evolucionar independientemente.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60796" y="5099429"/>
            <a:ext cx="880383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Facilita la adición de nuevas abstracciones o implementaciones.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60796" y="3346193"/>
            <a:ext cx="3658572" cy="3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Desacoplamiento: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60796" y="4779001"/>
            <a:ext cx="3658572" cy="3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Flexibilidad: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60796" y="6671082"/>
            <a:ext cx="880383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Separa las responsabilidades de abstracción e implementación.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60796" y="5945686"/>
            <a:ext cx="6007215" cy="67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Cumple el principio de responsabilidad única: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568786" y="7868593"/>
            <a:ext cx="1051596" cy="1051596"/>
            <a:chOff x="0" y="0"/>
            <a:chExt cx="1402128" cy="140212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3260796" y="7605862"/>
            <a:ext cx="6007215" cy="3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Reutilización: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260796" y="8032819"/>
            <a:ext cx="880383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 implementaciones concretas pueden ser reutilizadas con diferentes abstracciones.</a:t>
            </a:r>
          </a:p>
        </p:txBody>
      </p:sp>
      <p:sp>
        <p:nvSpPr>
          <p:cNvPr id="44" name="Freeform 44"/>
          <p:cNvSpPr/>
          <p:nvPr/>
        </p:nvSpPr>
        <p:spPr>
          <a:xfrm>
            <a:off x="1795728" y="8037797"/>
            <a:ext cx="654740" cy="654740"/>
          </a:xfrm>
          <a:custGeom>
            <a:avLst/>
            <a:gdLst/>
            <a:ahLst/>
            <a:cxnLst/>
            <a:rect l="l" t="t" r="r" b="b"/>
            <a:pathLst>
              <a:path w="654740" h="654740">
                <a:moveTo>
                  <a:pt x="0" y="0"/>
                </a:moveTo>
                <a:lnTo>
                  <a:pt x="654740" y="0"/>
                </a:lnTo>
                <a:lnTo>
                  <a:pt x="654740" y="654741"/>
                </a:lnTo>
                <a:lnTo>
                  <a:pt x="0" y="654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4735" y="5898359"/>
            <a:ext cx="1051596" cy="1051596"/>
            <a:chOff x="0" y="0"/>
            <a:chExt cx="1402128" cy="140212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45628" y="3782401"/>
            <a:ext cx="1044002" cy="1044002"/>
            <a:chOff x="0" y="0"/>
            <a:chExt cx="1392003" cy="139200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92003" cy="139200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9861" y="59861"/>
              <a:ext cx="1272282" cy="1272282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 flipH="1">
            <a:off x="12965386" y="1028789"/>
            <a:ext cx="5607533" cy="9208397"/>
          </a:xfrm>
          <a:custGeom>
            <a:avLst/>
            <a:gdLst/>
            <a:ahLst/>
            <a:cxnLst/>
            <a:rect l="l" t="t" r="r" b="b"/>
            <a:pathLst>
              <a:path w="5607533" h="9208397">
                <a:moveTo>
                  <a:pt x="5607533" y="0"/>
                </a:moveTo>
                <a:lnTo>
                  <a:pt x="0" y="0"/>
                </a:lnTo>
                <a:lnTo>
                  <a:pt x="0" y="9208396"/>
                </a:lnTo>
                <a:lnTo>
                  <a:pt x="5607533" y="9208396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2"/>
            <a:stretch>
              <a:fillRect l="-28658" r="-30450" b="-1708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17" name="Freeform 17"/>
          <p:cNvSpPr/>
          <p:nvPr/>
        </p:nvSpPr>
        <p:spPr>
          <a:xfrm>
            <a:off x="1666024" y="6109649"/>
            <a:ext cx="629016" cy="629016"/>
          </a:xfrm>
          <a:custGeom>
            <a:avLst/>
            <a:gdLst/>
            <a:ahLst/>
            <a:cxnLst/>
            <a:rect l="l" t="t" r="r" b="b"/>
            <a:pathLst>
              <a:path w="629016" h="629016">
                <a:moveTo>
                  <a:pt x="0" y="0"/>
                </a:moveTo>
                <a:lnTo>
                  <a:pt x="629017" y="0"/>
                </a:lnTo>
                <a:lnTo>
                  <a:pt x="629017" y="629016"/>
                </a:lnTo>
                <a:lnTo>
                  <a:pt x="0" y="629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8" name="Freeform 18"/>
          <p:cNvSpPr/>
          <p:nvPr/>
        </p:nvSpPr>
        <p:spPr>
          <a:xfrm>
            <a:off x="1640259" y="3977032"/>
            <a:ext cx="654740" cy="654740"/>
          </a:xfrm>
          <a:custGeom>
            <a:avLst/>
            <a:gdLst/>
            <a:ahLst/>
            <a:cxnLst/>
            <a:rect l="l" t="t" r="r" b="b"/>
            <a:pathLst>
              <a:path w="654740" h="654740">
                <a:moveTo>
                  <a:pt x="0" y="0"/>
                </a:moveTo>
                <a:lnTo>
                  <a:pt x="654740" y="0"/>
                </a:lnTo>
                <a:lnTo>
                  <a:pt x="654740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19" name="TextBox 19"/>
          <p:cNvSpPr txBox="1"/>
          <p:nvPr/>
        </p:nvSpPr>
        <p:spPr>
          <a:xfrm>
            <a:off x="1454735" y="1685174"/>
            <a:ext cx="11369149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Desventajas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46745" y="4149401"/>
            <a:ext cx="880383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Puede introducir complejidad innecesaria en sistemas simples.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46745" y="6203291"/>
            <a:ext cx="880383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Requiere entender bien la separación entre abstracción e implementación.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46745" y="3766905"/>
            <a:ext cx="3658572" cy="3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Complejidad adicional: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46745" y="5882863"/>
            <a:ext cx="3658572" cy="3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Curva de aprendizaje:</a:t>
            </a:r>
          </a:p>
        </p:txBody>
      </p:sp>
    </p:spTree>
  </p:cSld>
  <p:clrMapOvr>
    <a:masterClrMapping/>
  </p:clrMapOvr>
  <p:transition spd="slow">
    <p:strip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8321690" y="529215"/>
            <a:ext cx="8073252" cy="5680291"/>
            <a:chOff x="0" y="0"/>
            <a:chExt cx="2126289" cy="14960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6289" cy="1496044"/>
            </a:xfrm>
            <a:custGeom>
              <a:avLst/>
              <a:gdLst/>
              <a:ahLst/>
              <a:cxnLst/>
              <a:rect l="l" t="t" r="r" b="b"/>
              <a:pathLst>
                <a:path w="2126289" h="1496044">
                  <a:moveTo>
                    <a:pt x="0" y="0"/>
                  </a:moveTo>
                  <a:lnTo>
                    <a:pt x="2126289" y="0"/>
                  </a:lnTo>
                  <a:lnTo>
                    <a:pt x="2126289" y="1496044"/>
                  </a:lnTo>
                  <a:lnTo>
                    <a:pt x="0" y="1496044"/>
                  </a:lnTo>
                  <a:close/>
                </a:path>
              </a:pathLst>
            </a:custGeom>
            <a:gradFill rotWithShape="1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126289" cy="1524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472531"/>
            <a:ext cx="3736991" cy="373697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r="-65890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17207" y="820788"/>
            <a:ext cx="6682219" cy="505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Cuando quieres evitar un acoplamiento fuerte entre una abstracción y su implementación.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Cuando necesitas que la abstracción y la implementación puedan variar independientemente.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Ejemplos: sistemas de control de dispositivos, bibliotecas gráficas (diferentes renderizados para la misma interfaz), aplicaciones con múltiples plataformas</a:t>
            </a:r>
          </a:p>
          <a:p>
            <a:pPr marL="0" lvl="0" indent="0"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591843"/>
            <a:ext cx="6205256" cy="59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82"/>
              </a:lnSpc>
            </a:pPr>
            <a:r>
              <a:rPr lang="en-US" sz="3299" b="1" i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BRIDGE (Puente)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269231"/>
            <a:ext cx="6205256" cy="74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90"/>
              </a:lnSpc>
            </a:pPr>
            <a:r>
              <a:rPr lang="en-US" sz="4099" b="1" i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CASOS DE USOS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321690" y="6726539"/>
            <a:ext cx="8073252" cy="2531761"/>
            <a:chOff x="0" y="0"/>
            <a:chExt cx="2126289" cy="6668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6289" cy="666801"/>
            </a:xfrm>
            <a:custGeom>
              <a:avLst/>
              <a:gdLst/>
              <a:ahLst/>
              <a:cxnLst/>
              <a:rect l="l" t="t" r="r" b="b"/>
              <a:pathLst>
                <a:path w="2126289" h="666801">
                  <a:moveTo>
                    <a:pt x="0" y="0"/>
                  </a:moveTo>
                  <a:lnTo>
                    <a:pt x="2126289" y="0"/>
                  </a:lnTo>
                  <a:lnTo>
                    <a:pt x="2126289" y="666801"/>
                  </a:lnTo>
                  <a:lnTo>
                    <a:pt x="0" y="666801"/>
                  </a:lnTo>
                  <a:close/>
                </a:path>
              </a:pathLst>
            </a:custGeom>
            <a:gradFill rotWithShape="1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126289" cy="695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017207" y="6932930"/>
            <a:ext cx="7011029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resumen, el patrón Bridge es ideal cuando necesitas flexibilidad para cambiar o extender la lógica de implementación sin modificar la interfaz que los clientes utilizan, promoviendo un diseño más modular y mantenible.</a:t>
            </a:r>
          </a:p>
          <a:p>
            <a:pPr marL="0" lvl="0" indent="0"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flipH="1">
            <a:off x="11217774" y="0"/>
            <a:ext cx="8422481" cy="10287000"/>
          </a:xfrm>
          <a:custGeom>
            <a:avLst/>
            <a:gdLst/>
            <a:ahLst/>
            <a:cxnLst/>
            <a:rect l="l" t="t" r="r" b="b"/>
            <a:pathLst>
              <a:path w="8422481" h="10287000">
                <a:moveTo>
                  <a:pt x="8422481" y="0"/>
                </a:moveTo>
                <a:lnTo>
                  <a:pt x="0" y="0"/>
                </a:lnTo>
                <a:lnTo>
                  <a:pt x="0" y="10287000"/>
                </a:lnTo>
                <a:lnTo>
                  <a:pt x="8422481" y="10287000"/>
                </a:lnTo>
                <a:lnTo>
                  <a:pt x="842248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1371379" y="4048125"/>
            <a:ext cx="9037982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 POR SU ATENCION!!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372</Words>
  <Application>Microsoft Office PowerPoint</Application>
  <PresentationFormat>Personalizado</PresentationFormat>
  <Paragraphs>60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League Spartan</vt:lpstr>
      <vt:lpstr>Arial</vt:lpstr>
      <vt:lpstr>Montserrat</vt:lpstr>
      <vt:lpstr>Montserrat Medium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Patrones Bridge      </dc:title>
  <cp:lastModifiedBy>Kevin Culma Gomez</cp:lastModifiedBy>
  <cp:revision>2</cp:revision>
  <dcterms:created xsi:type="dcterms:W3CDTF">2006-08-16T00:00:00Z</dcterms:created>
  <dcterms:modified xsi:type="dcterms:W3CDTF">2025-07-11T11:53:25Z</dcterms:modified>
  <dc:identifier>DAGsz0McX2E</dc:identifier>
</cp:coreProperties>
</file>